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9"/>
  </p:notesMasterIdLst>
  <p:sldIdLst>
    <p:sldId id="1179" r:id="rId3"/>
    <p:sldId id="1181" r:id="rId4"/>
    <p:sldId id="1183" r:id="rId5"/>
    <p:sldId id="1185" r:id="rId6"/>
    <p:sldId id="1186" r:id="rId7"/>
    <p:sldId id="1178" r:id="rId8"/>
  </p:sldIdLst>
  <p:sldSz cx="6858000" cy="5143500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DF48292F-83BF-4A8F-A97A-008348F8CA23}">
          <p14:sldIdLst>
            <p14:sldId id="1179"/>
            <p14:sldId id="1181"/>
            <p14:sldId id="1183"/>
            <p14:sldId id="1185"/>
            <p14:sldId id="1186"/>
            <p14:sldId id="11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23" userDrawn="1">
          <p15:clr>
            <a:srgbClr val="A4A3A4"/>
          </p15:clr>
        </p15:guide>
        <p15:guide id="2" pos="2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44"/>
    <a:srgbClr val="CE57C1"/>
    <a:srgbClr val="7030A0"/>
    <a:srgbClr val="0000FE"/>
    <a:srgbClr val="A2E6E3"/>
    <a:srgbClr val="FAE438"/>
    <a:srgbClr val="C955BE"/>
    <a:srgbClr val="ADC20E"/>
    <a:srgbClr val="FF0000"/>
    <a:srgbClr val="0005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9"/>
    <p:restoredTop sz="68070" autoAdjust="0"/>
  </p:normalViewPr>
  <p:slideViewPr>
    <p:cSldViewPr snapToGrid="0" showGuides="1">
      <p:cViewPr varScale="1">
        <p:scale>
          <a:sx n="171" d="100"/>
          <a:sy n="171" d="100"/>
        </p:scale>
        <p:origin x="1152" y="168"/>
      </p:cViewPr>
      <p:guideLst>
        <p:guide orient="horz" pos="1523"/>
        <p:guide pos="29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7.xml"/><Relationship Id="rId15" Type="http://schemas.openxmlformats.org/officeDocument/2006/relationships/customXml" Target="../customXml/item3.xml"/><Relationship Id="rId14" Type="http://schemas.openxmlformats.org/officeDocument/2006/relationships/customXml" Target="../customXml/item2.xml"/><Relationship Id="rId13" Type="http://schemas.openxmlformats.org/officeDocument/2006/relationships/customXml" Target="../customXml/item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BADF8-166D-464F-9CD6-EB1A92ACA0C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597822"/>
            <a:ext cx="5829300" cy="1102519"/>
          </a:xfrm>
        </p:spPr>
        <p:txBody>
          <a:bodyPr/>
          <a:lstStyle>
            <a:lvl1pPr>
              <a:defRPr>
                <a:solidFill>
                  <a:srgbClr val="00004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2914650"/>
            <a:ext cx="48006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F79C-A8ED-3441-ABB2-CD0CD8B3438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826F5-8CCE-614A-80B6-A13D65FBE20A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05979"/>
            <a:ext cx="154305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05979"/>
            <a:ext cx="451485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681-C160-A243-877F-CBE0A1395DB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01413-E032-9E42-9E28-9DF2E76081BA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3305176"/>
            <a:ext cx="5829300" cy="1021556"/>
          </a:xfrm>
        </p:spPr>
        <p:txBody>
          <a:bodyPr anchor="t"/>
          <a:lstStyle>
            <a:lvl1pPr algn="l">
              <a:defRPr sz="2250" b="1" cap="all">
                <a:solidFill>
                  <a:srgbClr val="00004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180035"/>
            <a:ext cx="5829300" cy="112514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D6343-CC55-B54E-B10B-0AA4AA701BB2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3028950" cy="3394472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5"/>
            </a:lvl4pPr>
            <a:lvl5pPr>
              <a:defRPr sz="1015"/>
            </a:lvl5pPr>
            <a:lvl6pPr>
              <a:defRPr sz="1015"/>
            </a:lvl6pPr>
            <a:lvl7pPr>
              <a:defRPr sz="1015"/>
            </a:lvl7pPr>
            <a:lvl8pPr>
              <a:defRPr sz="1015"/>
            </a:lvl8pPr>
            <a:lvl9pPr>
              <a:defRPr sz="101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200151"/>
            <a:ext cx="3028950" cy="3394472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5"/>
            </a:lvl4pPr>
            <a:lvl5pPr>
              <a:defRPr sz="1015"/>
            </a:lvl5pPr>
            <a:lvl6pPr>
              <a:defRPr sz="1015"/>
            </a:lvl6pPr>
            <a:lvl7pPr>
              <a:defRPr sz="1015"/>
            </a:lvl7pPr>
            <a:lvl8pPr>
              <a:defRPr sz="1015"/>
            </a:lvl8pPr>
            <a:lvl9pPr>
              <a:defRPr sz="101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7B3A-BA7E-3D46-B680-AA2FDE202DD7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1" y="1151335"/>
            <a:ext cx="3030141" cy="47982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1" y="1631156"/>
            <a:ext cx="3030141" cy="2963466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5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1" y="1151335"/>
            <a:ext cx="3031331" cy="47982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1" y="1631156"/>
            <a:ext cx="3031331" cy="2963466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5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0F618-ADD1-2C40-9E4B-2321D3967A04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05306-C0AD-764D-B5DF-146C3B336276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73A8-AD88-A24F-A341-59AEF9C6E559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2" y="204787"/>
            <a:ext cx="2256235" cy="871538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8" y="204791"/>
            <a:ext cx="3833813" cy="4389835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2" y="1076328"/>
            <a:ext cx="2256235" cy="3518297"/>
          </a:xfrm>
        </p:spPr>
        <p:txBody>
          <a:bodyPr/>
          <a:lstStyle>
            <a:lvl1pPr marL="0" indent="0">
              <a:buNone/>
              <a:defRPr sz="790"/>
            </a:lvl1pPr>
            <a:lvl2pPr marL="257175" indent="0">
              <a:buNone/>
              <a:defRPr sz="675"/>
            </a:lvl2pPr>
            <a:lvl3pPr marL="514350" indent="0">
              <a:buNone/>
              <a:defRPr sz="565"/>
            </a:lvl3pPr>
            <a:lvl4pPr marL="771525" indent="0">
              <a:buNone/>
              <a:defRPr sz="505"/>
            </a:lvl4pPr>
            <a:lvl5pPr marL="1028700" indent="0">
              <a:buNone/>
              <a:defRPr sz="505"/>
            </a:lvl5pPr>
            <a:lvl6pPr marL="1285875" indent="0">
              <a:buNone/>
              <a:defRPr sz="505"/>
            </a:lvl6pPr>
            <a:lvl7pPr marL="1543050" indent="0">
              <a:buNone/>
              <a:defRPr sz="505"/>
            </a:lvl7pPr>
            <a:lvl8pPr marL="1800225" indent="0">
              <a:buNone/>
              <a:defRPr sz="505"/>
            </a:lvl8pPr>
            <a:lvl9pPr marL="2057400" indent="0">
              <a:buNone/>
              <a:defRPr sz="50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3764B-6370-9F40-9752-AEBEECA6C7EE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3600450"/>
            <a:ext cx="4114800" cy="425054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459581"/>
            <a:ext cx="4114800" cy="3086100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4025506"/>
            <a:ext cx="4114800" cy="603647"/>
          </a:xfrm>
        </p:spPr>
        <p:txBody>
          <a:bodyPr/>
          <a:lstStyle>
            <a:lvl1pPr marL="0" indent="0">
              <a:buNone/>
              <a:defRPr sz="790"/>
            </a:lvl1pPr>
            <a:lvl2pPr marL="257175" indent="0">
              <a:buNone/>
              <a:defRPr sz="675"/>
            </a:lvl2pPr>
            <a:lvl3pPr marL="514350" indent="0">
              <a:buNone/>
              <a:defRPr sz="565"/>
            </a:lvl3pPr>
            <a:lvl4pPr marL="771525" indent="0">
              <a:buNone/>
              <a:defRPr sz="505"/>
            </a:lvl4pPr>
            <a:lvl5pPr marL="1028700" indent="0">
              <a:buNone/>
              <a:defRPr sz="505"/>
            </a:lvl5pPr>
            <a:lvl6pPr marL="1285875" indent="0">
              <a:buNone/>
              <a:defRPr sz="505"/>
            </a:lvl6pPr>
            <a:lvl7pPr marL="1543050" indent="0">
              <a:buNone/>
              <a:defRPr sz="505"/>
            </a:lvl7pPr>
            <a:lvl8pPr marL="1800225" indent="0">
              <a:buNone/>
              <a:defRPr sz="505"/>
            </a:lvl8pPr>
            <a:lvl9pPr marL="2057400" indent="0">
              <a:buNone/>
              <a:defRPr sz="50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571A-32D9-0044-804C-4358CBD3ADCD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0608" y="105475"/>
            <a:ext cx="6254493" cy="4875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608" y="774963"/>
            <a:ext cx="6254493" cy="3819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986B6-C72F-4147-81AF-4629135334C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4AB98-1115-2D49-A18E-6B66BF9F60CB}" type="slidenum">
              <a:rPr lang="en-US" smtClean="0"/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 rot="10800000">
            <a:off x="0" y="5004310"/>
            <a:ext cx="6858000" cy="161125"/>
          </a:xfrm>
          <a:prstGeom prst="rect">
            <a:avLst/>
          </a:prstGeom>
          <a:gradFill>
            <a:gsLst>
              <a:gs pos="100000">
                <a:srgbClr val="CE57C1"/>
              </a:gs>
              <a:gs pos="27000">
                <a:srgbClr val="000044"/>
              </a:gs>
            </a:gsLst>
            <a:lin ang="135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/>
          </a:p>
        </p:txBody>
      </p:sp>
      <p:pic>
        <p:nvPicPr>
          <p:cNvPr id="8" name="Picture 7" descr="Shield-navy(rgb for online).pn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550" y="4514249"/>
            <a:ext cx="267104" cy="3333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257175" rtl="0" eaLnBrk="1" latinLnBrk="0" hangingPunct="1">
        <a:spcBef>
          <a:spcPct val="0"/>
        </a:spcBef>
        <a:buNone/>
        <a:defRPr sz="1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93040" indent="-193040" algn="l" defTabSz="257175" rtl="0" eaLnBrk="1" latinLnBrk="0" hangingPunct="1">
        <a:spcBef>
          <a:spcPct val="20000"/>
        </a:spcBef>
        <a:buFont typeface="Arial" panose="020B0604020202020204"/>
        <a:buChar char="•"/>
        <a:defRPr sz="1350" kern="1200">
          <a:solidFill>
            <a:srgbClr val="000044"/>
          </a:solidFill>
          <a:latin typeface="+mn-lt"/>
          <a:ea typeface="+mn-ea"/>
          <a:cs typeface="+mn-cs"/>
        </a:defRPr>
      </a:lvl1pPr>
      <a:lvl2pPr marL="417830" indent="-160655" algn="l" defTabSz="257175" rtl="0" eaLnBrk="1" latinLnBrk="0" hangingPunct="1">
        <a:spcBef>
          <a:spcPct val="20000"/>
        </a:spcBef>
        <a:buFont typeface="Arial" panose="020B0604020202020204"/>
        <a:buChar char="–"/>
        <a:defRPr sz="1125" kern="1200">
          <a:solidFill>
            <a:srgbClr val="000044"/>
          </a:solidFill>
          <a:latin typeface="+mn-lt"/>
          <a:ea typeface="+mn-ea"/>
          <a:cs typeface="+mn-cs"/>
        </a:defRPr>
      </a:lvl2pPr>
      <a:lvl3pPr marL="643255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015" kern="1200">
          <a:solidFill>
            <a:srgbClr val="000044"/>
          </a:solidFill>
          <a:latin typeface="+mn-lt"/>
          <a:ea typeface="+mn-ea"/>
          <a:cs typeface="+mn-cs"/>
        </a:defRPr>
      </a:lvl3pPr>
      <a:lvl4pPr marL="900430" indent="-128905" algn="l" defTabSz="257175" rtl="0" eaLnBrk="1" latinLnBrk="0" hangingPunct="1">
        <a:spcBef>
          <a:spcPct val="20000"/>
        </a:spcBef>
        <a:buFont typeface="Arial" panose="020B0604020202020204"/>
        <a:buChar char="–"/>
        <a:defRPr sz="900" kern="1200">
          <a:solidFill>
            <a:srgbClr val="000044"/>
          </a:solidFill>
          <a:latin typeface="+mn-lt"/>
          <a:ea typeface="+mn-ea"/>
          <a:cs typeface="+mn-cs"/>
        </a:defRPr>
      </a:lvl4pPr>
      <a:lvl5pPr marL="1157605" indent="-128905" algn="l" defTabSz="257175" rtl="0" eaLnBrk="1" latinLnBrk="0" hangingPunct="1">
        <a:spcBef>
          <a:spcPct val="20000"/>
        </a:spcBef>
        <a:buFont typeface="Arial" panose="020B0604020202020204"/>
        <a:buChar char="»"/>
        <a:defRPr sz="900" kern="1200">
          <a:solidFill>
            <a:srgbClr val="000044"/>
          </a:solidFill>
          <a:latin typeface="+mn-lt"/>
          <a:ea typeface="+mn-ea"/>
          <a:cs typeface="+mn-cs"/>
        </a:defRPr>
      </a:lvl5pPr>
      <a:lvl6pPr marL="1414780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955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9130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6305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tags" Target="../tags/tag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tags" Target="../tags/tag1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3957782" y="955964"/>
            <a:ext cx="2521527" cy="406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ym typeface="+mn-ea"/>
              </a:rPr>
              <a:t>Cavity </a:t>
            </a:r>
            <a:r>
              <a:rPr lang="en-US" altLang="zh-CN" sz="2400" dirty="0"/>
              <a:t>design 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en-US" dirty="0">
                <a:sym typeface="+mn-ea"/>
              </a:rPr>
              <a:t>Cavity </a:t>
            </a:r>
            <a:r>
              <a:rPr lang="en-US" altLang="zh-CN" dirty="0"/>
              <a:t> is designed with three layers</a:t>
            </a:r>
            <a:endParaRPr lang="en-US" altLang="zh-CN" dirty="0"/>
          </a:p>
          <a:p>
            <a:r>
              <a:rPr lang="en-US" altLang="zh-CN" dirty="0"/>
              <a:t>2.The first layer holds all the development boards and batteries.</a:t>
            </a:r>
            <a:endParaRPr lang="en-US" altLang="zh-CN" dirty="0"/>
          </a:p>
          <a:p>
            <a:r>
              <a:rPr lang="en-US" altLang="zh-CN" dirty="0"/>
              <a:t>3.The second </a:t>
            </a:r>
            <a:r>
              <a:rPr lang="en-US" altLang="zh-CN" dirty="0">
                <a:sym typeface="+mn-ea"/>
              </a:rPr>
              <a:t>layer </a:t>
            </a:r>
            <a:r>
              <a:rPr lang="en-US" altLang="zh-CN" dirty="0"/>
              <a:t>is where put the four motors for the arms and the two motors for the neck.</a:t>
            </a:r>
            <a:endParaRPr lang="en-US" altLang="zh-CN" dirty="0"/>
          </a:p>
          <a:p>
            <a:r>
              <a:rPr lang="en-US" altLang="zh-CN" dirty="0"/>
              <a:t>4.Placement of airbags between the second and third layers</a:t>
            </a:r>
            <a:endParaRPr lang="en-US" altLang="zh-CN" dirty="0"/>
          </a:p>
        </p:txBody>
      </p:sp>
      <p:pic>
        <p:nvPicPr>
          <p:cNvPr id="5" name="图片 4" descr="8DE9(PPTE4$94)QZAY1_U7O"/>
          <p:cNvPicPr>
            <a:picLocks noChangeAspect="1"/>
          </p:cNvPicPr>
          <p:nvPr/>
        </p:nvPicPr>
        <p:blipFill>
          <a:blip r:embed="rId1"/>
          <a:srcRect l="32278" t="20436" r="24537" b="4751"/>
          <a:stretch>
            <a:fillRect/>
          </a:stretch>
        </p:blipFill>
        <p:spPr>
          <a:xfrm>
            <a:off x="260350" y="774700"/>
            <a:ext cx="2564765" cy="2416175"/>
          </a:xfrm>
          <a:prstGeom prst="rect">
            <a:avLst/>
          </a:prstGeom>
        </p:spPr>
      </p:pic>
      <p:pic>
        <p:nvPicPr>
          <p:cNvPr id="9" name="图片 8" descr="6940b2d580dc8b7bc3ed14ac25f4b1a7"/>
          <p:cNvPicPr>
            <a:picLocks noChangeAspect="1"/>
          </p:cNvPicPr>
          <p:nvPr/>
        </p:nvPicPr>
        <p:blipFill>
          <a:blip r:embed="rId2"/>
          <a:srcRect t="39679" r="1383" b="35086"/>
          <a:stretch>
            <a:fillRect/>
          </a:stretch>
        </p:blipFill>
        <p:spPr>
          <a:xfrm>
            <a:off x="260350" y="3294380"/>
            <a:ext cx="2703195" cy="12299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  <p:pic>
        <p:nvPicPr>
          <p:cNvPr id="5" name="图片 4" descr="7J_(]Q~1[QI(VB[1AC6PCGQ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350" y="955675"/>
            <a:ext cx="3234690" cy="1169670"/>
          </a:xfrm>
          <a:prstGeom prst="rect">
            <a:avLst/>
          </a:prstGeom>
        </p:spPr>
      </p:pic>
      <p:pic>
        <p:nvPicPr>
          <p:cNvPr id="8" name="图片 7" descr="R72~9O`TC0HC`OVC2GT~DJF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32688" t="64862" r="34820" b="10899"/>
          <a:stretch>
            <a:fillRect/>
          </a:stretch>
        </p:blipFill>
        <p:spPr>
          <a:xfrm>
            <a:off x="283845" y="3292475"/>
            <a:ext cx="2207260" cy="895350"/>
          </a:xfrm>
          <a:prstGeom prst="rect">
            <a:avLst/>
          </a:prstGeom>
        </p:spPr>
      </p:pic>
      <p:pic>
        <p:nvPicPr>
          <p:cNvPr id="9" name="图片 8" descr="{U3`CKU])SH0Q8(N$Q4(1Z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350" y="2125345"/>
            <a:ext cx="2230755" cy="1167130"/>
          </a:xfrm>
          <a:prstGeom prst="rect">
            <a:avLst/>
          </a:prstGeom>
        </p:spPr>
      </p:pic>
      <p:pic>
        <p:nvPicPr>
          <p:cNvPr id="10" name="图片 9" descr="7305868c18429294d79729f257d632ea"/>
          <p:cNvPicPr>
            <a:picLocks noChangeAspect="1"/>
          </p:cNvPicPr>
          <p:nvPr/>
        </p:nvPicPr>
        <p:blipFill>
          <a:blip r:embed="rId5"/>
          <a:srcRect l="1497" t="34420" r="51924" b="45556"/>
          <a:stretch>
            <a:fillRect/>
          </a:stretch>
        </p:blipFill>
        <p:spPr>
          <a:xfrm>
            <a:off x="2491105" y="2125345"/>
            <a:ext cx="1106805" cy="1029970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3957782" y="955964"/>
            <a:ext cx="2521527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dirty="0"/>
              <a:t>Fixing method</a:t>
            </a:r>
            <a:r>
              <a:rPr lang="en-US" altLang="zh-CN" sz="2400" dirty="0"/>
              <a:t> 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en-US" dirty="0"/>
              <a:t>Simulated aircraft skeleton</a:t>
            </a:r>
            <a:endParaRPr lang="en-US" dirty="0"/>
          </a:p>
          <a:p>
            <a:r>
              <a:rPr lang="en-US" dirty="0"/>
              <a:t>2.Secure the neck and limbs to the base plate with L-shaped standards</a:t>
            </a:r>
            <a:endParaRPr lang="en-US" dirty="0"/>
          </a:p>
          <a:p>
            <a:r>
              <a:rPr lang="en-US" dirty="0"/>
              <a:t>3.The development board is secured to the backplane with clamps</a:t>
            </a:r>
            <a:endParaRPr lang="en-US" dirty="0"/>
          </a:p>
        </p:txBody>
      </p:sp>
      <p:pic>
        <p:nvPicPr>
          <p:cNvPr id="12" name="图片 11" descr="CO36DQ4@`L~A$_{C(_I61[S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1105" y="3632200"/>
            <a:ext cx="1649730" cy="1362710"/>
          </a:xfrm>
          <a:prstGeom prst="rect">
            <a:avLst/>
          </a:prstGeom>
        </p:spPr>
      </p:pic>
      <p:pic>
        <p:nvPicPr>
          <p:cNvPr id="14" name="图片 13" descr="d5f4fc97af8e9d23a646a02c702388d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99255" y="3632200"/>
            <a:ext cx="715645" cy="14090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Materials to be used in the cavity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</p:txBody>
      </p:sp>
      <p:pic>
        <p:nvPicPr>
          <p:cNvPr id="4" name="图片 3" descr="IVTG`G3GITEIV9~4AX_RTZ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9905" y="1122680"/>
            <a:ext cx="3871595" cy="19202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Piston jack buoyant device design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</p:txBody>
      </p:sp>
      <p:pic>
        <p:nvPicPr>
          <p:cNvPr id="4" name="图片 3" descr="637024ee9b8eb6efd51ba066a61907bc"/>
          <p:cNvPicPr>
            <a:picLocks noChangeAspect="1"/>
          </p:cNvPicPr>
          <p:nvPr/>
        </p:nvPicPr>
        <p:blipFill>
          <a:blip r:embed="rId1"/>
          <a:srcRect l="50167" t="25" r="25227" b="39185"/>
          <a:stretch>
            <a:fillRect/>
          </a:stretch>
        </p:blipFill>
        <p:spPr>
          <a:xfrm>
            <a:off x="4738370" y="1219835"/>
            <a:ext cx="1430020" cy="2652395"/>
          </a:xfrm>
          <a:prstGeom prst="rect">
            <a:avLst/>
          </a:prstGeom>
        </p:spPr>
      </p:pic>
      <p:pic>
        <p:nvPicPr>
          <p:cNvPr id="5" name="图片 4" descr="_I2FQI$`@(HIOU0SI9NSY]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" y="1219835"/>
            <a:ext cx="4478020" cy="17862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0350" y="3006090"/>
            <a:ext cx="2286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Jack up the piston with two jacks to increase buoyancy</a:t>
            </a:r>
            <a:endParaRPr lang="zh-CN" altLang="en-US"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Materials to be used in the cavity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1645" y="1099185"/>
            <a:ext cx="228600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1.W</a:t>
            </a:r>
            <a:r>
              <a:rPr lang="zh-CN" altLang="en-US"/>
              <a:t>axes</a:t>
            </a:r>
            <a:endParaRPr lang="zh-CN" altLang="en-US"/>
          </a:p>
          <a:p>
            <a:r>
              <a:rPr lang="en-US" altLang="zh-CN" sz="1200"/>
              <a:t>1.Flanged waterproof wax</a:t>
            </a:r>
            <a:endParaRPr lang="en-US" altLang="zh-CN" sz="1200"/>
          </a:p>
          <a:p>
            <a:r>
              <a:rPr lang="en-US" altLang="zh-CN" sz="1200"/>
              <a:t>2.Customized waterproof wax</a:t>
            </a:r>
            <a:endParaRPr lang="en-US" altLang="zh-CN" sz="1200"/>
          </a:p>
        </p:txBody>
      </p:sp>
      <p:pic>
        <p:nvPicPr>
          <p:cNvPr id="7" name="图片 6" descr="637024ee9b8eb6efd51ba066a61907bc"/>
          <p:cNvPicPr>
            <a:picLocks noChangeAspect="1"/>
          </p:cNvPicPr>
          <p:nvPr/>
        </p:nvPicPr>
        <p:blipFill>
          <a:blip r:embed="rId1"/>
          <a:srcRect l="6652" t="61284" r="31749" b="5778"/>
          <a:stretch>
            <a:fillRect/>
          </a:stretch>
        </p:blipFill>
        <p:spPr>
          <a:xfrm>
            <a:off x="260350" y="1837055"/>
            <a:ext cx="2896235" cy="1162050"/>
          </a:xfrm>
          <a:prstGeom prst="rect">
            <a:avLst/>
          </a:prstGeom>
        </p:spPr>
      </p:pic>
      <p:pic>
        <p:nvPicPr>
          <p:cNvPr id="8" name="图片 7" descr="0d5e807fda01fab15dfde2e79af25bc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" y="2999105"/>
            <a:ext cx="1386205" cy="190817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442970" y="1099185"/>
            <a:ext cx="30721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2.Main airbag(customizable)</a:t>
            </a:r>
            <a:endParaRPr lang="en-US" altLang="zh-CN"/>
          </a:p>
        </p:txBody>
      </p:sp>
      <p:pic>
        <p:nvPicPr>
          <p:cNvPr id="10" name="图片 9" descr="d306154ccc3019f51264b330c7cc6109"/>
          <p:cNvPicPr>
            <a:picLocks noChangeAspect="1"/>
          </p:cNvPicPr>
          <p:nvPr/>
        </p:nvPicPr>
        <p:blipFill>
          <a:blip r:embed="rId3"/>
          <a:srcRect r="-2325" b="25433"/>
          <a:stretch>
            <a:fillRect/>
          </a:stretch>
        </p:blipFill>
        <p:spPr>
          <a:xfrm>
            <a:off x="3329940" y="1584960"/>
            <a:ext cx="3046095" cy="166624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 flipV="1">
            <a:off x="1839595" y="3375660"/>
            <a:ext cx="5064125" cy="25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005330" y="3536315"/>
            <a:ext cx="43707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3.Circuit Board Potting Adhesive and Waterproof Tape</a:t>
            </a:r>
            <a:endParaRPr lang="en-US" altLang="zh-CN"/>
          </a:p>
        </p:txBody>
      </p:sp>
      <p:pic>
        <p:nvPicPr>
          <p:cNvPr id="13" name="图片 12" descr="637024ee9b8eb6efd51ba066a61907bc"/>
          <p:cNvPicPr>
            <a:picLocks noChangeAspect="1"/>
          </p:cNvPicPr>
          <p:nvPr/>
        </p:nvPicPr>
        <p:blipFill>
          <a:blip r:embed="rId1"/>
          <a:srcRect l="15731" t="31444" r="49731" b="39062"/>
          <a:stretch>
            <a:fillRect/>
          </a:stretch>
        </p:blipFill>
        <p:spPr>
          <a:xfrm>
            <a:off x="3766185" y="3895090"/>
            <a:ext cx="1767840" cy="11334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All Turtle Parameters</a:t>
            </a:r>
            <a:endParaRPr lang="en-US" altLang="zh-CN" b="0" i="0" dirty="0">
              <a:solidFill>
                <a:srgbClr val="2A2B2E"/>
              </a:solidFill>
              <a:effectLst/>
              <a:latin typeface="+mj-lt"/>
              <a:cs typeface="+mj-lt"/>
            </a:endParaRPr>
          </a:p>
          <a:p>
            <a:endParaRPr lang="en-US" dirty="0"/>
          </a:p>
        </p:txBody>
      </p:sp>
      <p:pic>
        <p:nvPicPr>
          <p:cNvPr id="8" name="图片 7" descr="I(N[M7$DR{ZH10E1RX{7IJI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0350" y="1351915"/>
            <a:ext cx="5775325" cy="2207260"/>
          </a:xfrm>
          <a:prstGeom prst="rect">
            <a:avLst/>
          </a:prstGeom>
        </p:spPr>
      </p:pic>
      <p:pic>
        <p:nvPicPr>
          <p:cNvPr id="6" name="图片 5" descr="[}UHFJ%AN023ZIW%0C6SK%H"/>
          <p:cNvPicPr>
            <a:picLocks noChangeAspect="1"/>
          </p:cNvPicPr>
          <p:nvPr/>
        </p:nvPicPr>
        <p:blipFill>
          <a:blip r:embed="rId3"/>
          <a:srcRect t="12314" r="-335"/>
          <a:stretch>
            <a:fillRect/>
          </a:stretch>
        </p:blipFill>
        <p:spPr>
          <a:xfrm>
            <a:off x="260350" y="3559175"/>
            <a:ext cx="3670300" cy="144272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COMMONDATA" val="eyJoZGlkIjoiYTc1NjE1ZGY5NzcyY2RiYWMxOTk5YTQ1ZDE1ZWNlNmYifQ=="/>
</p:tagLst>
</file>

<file path=ppt/theme/theme1.xml><?xml version="1.0" encoding="utf-8"?>
<a:theme xmlns:a="http://schemas.openxmlformats.org/drawingml/2006/main" name="Default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item1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2.xml>��< ? x m l   v e r s i o n = " 1 . 0 " ? > < c t : c o n t e n t T y p e S c h e m a   c t : _ = " "   m a : _ = " "   m a : c o n t e n t T y p e N a m e = " D o c u m e n t "   m a : c o n t e n t T y p e I D = " 0 x 0 1 0 1 0 0 0 C 9 2 E 3 9 5 E 8 E 0 8 5 4 2 B E 8 4 3 9 7 F D F C 4 7 3 9 E "   m a : c o n t e n t T y p e V e r s i o n = " "   m a : c o n t e n t T y p e D e s c r i p t i o n = " C r e a t e   a   n e w   d o c u m e n t . "   m a : c o n t e n t T y p e S c o p e = " "   m a : v e r s i o n I D = " a 6 c 3 2 c 4 2 d 6 b 9 b 0 5 4 c e 4 9 6 0 6 a 6 e a 2 9 a 9 6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7 5 0 3 d b 7 f 5 5 5 7 d 4 8 1 f d a 4 8 0 1 0 9 d 4 d e 2 e f "   n s 2 : _ = " "   n s 3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2 = " $ L i s t I d : S h a r e d   D o c u m e n t s ; "   x m l n s : n s 3 = " e 8 3 3 1 2 6 2 - d e 2 5 - 4 3 6 d - 8 f 0 5 - 1 5 4 a 0 7 1 b b e 3 b " >  
 < x s d : i m p o r t   n a m e s p a c e = " $ L i s t I d : S h a r e d   D o c u m e n t s ; " / >  
 < x s d : i m p o r t   n a m e s p a c e = " e 8 3 3 1 2 6 2 - d e 2 5 - 4 3 6 d - 8 f 0 5 - 1 5 4 a 0 7 1 b b e 3 b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h c 6 d 7 e c a 6 5 f 9 4 7 8 a b a d 7 d 0 3 f 5 c f 6 4 e 0 f "   m i n O c c u r s = " 0 " / >  
 < x s d : e l e m e n t   r e f = " n s 3 : T a x C a t c h A l l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$ L i s t I d : S h a r e d   D o c u m e n t s ;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h c 6 d 7 e c a 6 5 f 9 4 7 8 a b a d 7 d 0 3 f 5 c f 6 4 e 0 f "   m a : i n d e x = " 9 "   n i l l a b l e = " t r u e "   m a : t a x o n o m y = " t r u e "   m a : i n t e r n a l N a m e = " h c 6 d 7 e c a 6 5 f 9 4 7 8 a b a d 7 d 0 3 f 5 c f 6 4 e 0 f "   m a : t a x o n o m y F i e l d N a m e = " C a t e g o r y "   m a : d i s p l a y N a m e = " C a t e g o r y "   m a : d e f a u l t = " "   m a : f i e l d I d = " { 1 c 6 d 7 e c a - 6 5 f 9 - 4 7 8 a - b a d 7 - d 0 3 f 5 c f 6 4 e 0 f } "   m a : s s p I d = " 4 1 5 e e 7 4 b - 2 6 0 2 - 4 e 7 a - 8 f d c - 0 d 7 6 d 9 d f 1 6 f 1 "   m a : t e r m S e t I d = " c 9 e 3 8 b e b - e 6 0 a - 4 6 e c - a 1 a 3 - d 1 1 9 e 6 b 2 5 3 8 e "   m a : a n c h o r I d = " 0 0 0 0 0 0 0 0 - 0 0 0 0 - 0 0 0 0 - 0 0 0 0 - 0 0 0 0 0 0 0 0 0 0 0 0 "   m a : o p e n = " f a l s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/ x s d : s c h e m a >  
 < x s d : s c h e m a   t a r g e t N a m e s p a c e = " e 8 3 3 1 2 6 2 - d e 2 5 - 4 3 6 d - 8 f 0 5 - 1 5 4 a 0 7 1 b b e 3 b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T a x C a t c h A l l "   m a : i n d e x = " 1 0 "   n i l l a b l e = " t r u e "   m a : d i s p l a y N a m e = " T a x o n o m y   C a t c h   A l l   C o l u m n "   m a : h i d d e n = " t r u e "   m a : l i s t = " { 1 B 2 5 C 4 D A - 9 5 C 3 - 4 6 C 8 - 9 C 4 7 - A 3 7 5 1 0 7 0 0 F C 4 } "   m a : i n t e r n a l N a m e = " T a x C a t c h A l l "   m a : s h o w F i e l d = " C a t c h A l l D a t a "   m a : w e b = " { 9 4 c 9 b 1 2 9 - 8 f 0 b - 4 e f d - a 3 a 7 - 0 f 5 5 2 c 1 7 9 1 9 9 }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0 "   m a : d i s p l a y N a m e = " C o n t e n t   T y p e " / >  
 < x s d : e l e m e n t   r e f = " d c : t i t l e "   m i n O c c u r s = " 0 "   m a x O c c u r s = " 1 "   m a : i n d e x = " 4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3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h c 6 d 7 e c a 6 5 f 9 4 7 8 a b a d 7 d 0 3 f 5 c f 6 4 e 0 f   x m l n s = " $ L i s t I d : S h a r e d   D o c u m e n t s ; " > < T e r m s   x m l n s = " h t t p : / / s c h e m a s . m i c r o s o f t . c o m / o f f i c e / i n f o p a t h / 2 0 0 7 / P a r t n e r C o n t r o l s " > < / T e r m s > < / h c 6 d 7 e c a 6 5 f 9 4 7 8 a b a d 7 d 0 3 f 5 c f 6 4 e 0 f > < T a x C a t c h A l l   x m l n s = " e 8 3 3 1 2 6 2 - d e 2 5 - 4 3 6 d - 8 f 0 5 - 1 5 4 a 0 7 1 b b e 3 b " / > < / d o c u m e n t M a n a g e m e n t > < / p : p r o p e r t i e s > 
</file>

<file path=customXml/itemProps4.xml><?xml version="1.0" encoding="utf-8"?>
<ds:datastoreItem xmlns:ds="http://schemas.openxmlformats.org/officeDocument/2006/customXml" ds:itemID="{1DCF8A76-1436-47FC-9370-1D27FEBE2EE6}">
  <ds:schemaRefs/>
</ds:datastoreItem>
</file>

<file path=customXml/itemProps5.xml><?xml version="1.0" encoding="utf-8"?>
<ds:datastoreItem xmlns:ds="http://schemas.openxmlformats.org/officeDocument/2006/customXml" ds:itemID="{63C8E77D-B8E2-43BF-A607-672D88FF0D62}">
  <ds:schemaRefs/>
</ds:datastoreItem>
</file>

<file path=customXml/itemProps6.xml><?xml version="1.0" encoding="utf-8"?>
<ds:datastoreItem xmlns:ds="http://schemas.openxmlformats.org/officeDocument/2006/customXml" ds:itemID="{64E0F55A-5ACE-4E81-A452-A8FF73E0354A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 new</Template>
  <TotalTime>0</TotalTime>
  <Words>801</Words>
  <Application>WPS 演示</Application>
  <PresentationFormat>Custom</PresentationFormat>
  <Paragraphs>46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宋体</vt:lpstr>
      <vt:lpstr>Wingdings</vt:lpstr>
      <vt:lpstr>Arial</vt:lpstr>
      <vt:lpstr>Calibri</vt:lpstr>
      <vt:lpstr>微软雅黑</vt:lpstr>
      <vt:lpstr>Arial Unicode MS</vt:lpstr>
      <vt:lpstr>Arial Unicode</vt:lpstr>
      <vt:lpstr>Default Theme</vt:lpstr>
      <vt:lpstr>Limb （motion control)</vt:lpstr>
      <vt:lpstr>Limb （motion control)</vt:lpstr>
      <vt:lpstr>Cavity </vt:lpstr>
      <vt:lpstr>Cavity </vt:lpstr>
      <vt:lpstr>Cavity </vt:lpstr>
      <vt:lpstr>Topics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Energy-efficient motion control of a turtle-like biomimetic amphibious robot</dc:title>
  <dc:creator>SZE HONG TEH</dc:creator>
  <cp:lastModifiedBy>　　　</cp:lastModifiedBy>
  <cp:revision>46</cp:revision>
  <dcterms:created xsi:type="dcterms:W3CDTF">2021-09-03T15:41:00Z</dcterms:created>
  <dcterms:modified xsi:type="dcterms:W3CDTF">2023-07-26T12:30:28Z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34601E32D2954CE99C66C1EE0928DB24_13</vt:lpwstr>
  </property>
  <property fmtid="{D5CDD505-2E9C-101B-9397-08002B2CF9AE}" pid="3" name="KSOProductBuildVer">
    <vt:lpwstr>2052-12.1.0.15120</vt:lpwstr>
  </property>
</Properties>
</file>

<file path=docProps/thumbnail.jpeg>
</file>